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53"/>
  </p:notes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Calibri Light" panose="020F0302020204030204" pitchFamily="34" charset="0"/>
      <p:regular r:id="rId58"/>
      <p:italic r:id="rId59"/>
    </p:embeddedFont>
    <p:embeddedFont>
      <p:font typeface="Roboto Light" panose="020B0604020202020204" charset="0"/>
      <p:regular r:id="rId60"/>
      <p:bold r:id="rId61"/>
      <p:italic r:id="rId62"/>
      <p:boldItalic r:id="rId63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61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cb23268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cb2326874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cb2a6c165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cb2a6c165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4cb2a6c165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4cb2a6c165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4db7cc826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4db7cc826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4db7cc82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4db7cc82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4db7cc8260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4db7cc8260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4dc0cbab1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4dc0cbab1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4dc0cbab1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4dc0cbab1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4dc3ef1e1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4dc3ef1e1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cb2a6c165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cb2a6c165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4e5c1b1b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4e5c1b1b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cb232687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cb232687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4e5c1b1b5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4e5c1b1b5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4e5c1b1b5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4e5c1b1b5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4e5c1b1b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4e5c1b1b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4dcdfc30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4dcdfc30d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4dcdfc30d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4dcdfc30d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4dcdfc30d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4dcdfc30d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4dcdfc30db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4dcdfc30db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4dcdfc30db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4dcdfc30db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4dcdfc30d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4dcdfc30d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7843294835985d8c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7843294835985d8c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cb232687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cb232687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4afecf2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4afecf2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4dcdfc30d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4dcdfc30d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7843294835985d8c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7843294835985d8c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7843294835985d8c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7843294835985d8c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7843294835985d8c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7843294835985d8c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7843294835985d8c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7843294835985d8c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7843294835985d8c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7843294835985d8c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7843294835985d8c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7843294835985d8c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db7cc826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db7cc826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7843294835985d8c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7843294835985d8c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cb232687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4cb232687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7843294835985d8c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7843294835985d8c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4db7cc826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4db7cc826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7843294835985d8c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7843294835985d8c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8e35c1c5a92ce28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8e35c1c5a92ce28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8e35c1c5a92ce28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8e35c1c5a92ce28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8e35c1c5a92ce28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8e35c1c5a92ce28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529ef3e4f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529ef3e4f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8e35c1c5a92ce28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8e35c1c5a92ce28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8e35c1c5a92ce28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38e35c1c5a92ce28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8e35c1c5a92ce28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8e35c1c5a92ce28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cb232687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cb2326874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8e35c1c5a92ce28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8e35c1c5a92ce28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8e35c1c5a92ce28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38e35c1c5a92ce28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cb2a6c16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cb2a6c16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cb2a6c16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cb2a6c16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e5c1b1b5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4e5c1b1b5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4cb2a6c16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4cb2a6c165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09B9D-C172-4818-82E1-E4126910F0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492AB04-2D98-4A2B-AEFD-5F8E40D764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85C3971-51C5-4777-A86C-E92F86DCA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44640-3F46-4B8C-8255-02C52139D03E}" type="datetimeFigureOut">
              <a:rPr lang="pt-BR" smtClean="0"/>
              <a:t>22/01/2021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43391EE-7AC5-4658-9211-75898C494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EFA324-D454-42F3-9D5D-792FD79A8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62555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1DC09-BF8A-4BC1-9279-553BCD390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571675A-9869-498C-A502-A181F8073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0E2CC56-9367-4966-9CBF-9BB65F6C2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44640-3F46-4B8C-8255-02C52139D03E}" type="datetimeFigureOut">
              <a:rPr lang="pt-BR" smtClean="0"/>
              <a:t>22/01/2021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89F856D-F1A3-495E-9831-95B7021A9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D15D5F1-D869-414E-97C5-D1C7E7D49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93399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1B8DB75-43DC-466B-BEFA-6C02DC8585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C8A6B7B-A8F6-44E3-9B74-32DFA56771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DB2023-7BF4-4F34-B456-315108151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44640-3F46-4B8C-8255-02C52139D03E}" type="datetimeFigureOut">
              <a:rPr lang="pt-BR" smtClean="0"/>
              <a:t>22/01/2021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28A03AF-77F9-4EF2-88D5-6AD6AC78B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310F561-318C-4130-968B-33A19CAE7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449530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 1">
  <p:cSld name="Em branco 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0009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6F9904-DA67-4DEE-B2D7-170893218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A3575B9-1505-455B-B433-3139521E8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275CAB-A615-4C87-98FC-497A57FF0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44640-3F46-4B8C-8255-02C52139D03E}" type="datetimeFigureOut">
              <a:rPr lang="pt-BR" smtClean="0"/>
              <a:t>22/01/2021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2CA5C40-1B25-4651-92F7-E081EA85C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E64A18A-DDEC-4A59-A923-C861F7E87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141725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C95951-F92E-4BD8-A094-245F6A6B0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794468-85D0-411F-9466-F6683DD63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2F52919-27A1-482C-85EB-73A73D3F3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44640-3F46-4B8C-8255-02C52139D03E}" type="datetimeFigureOut">
              <a:rPr lang="pt-BR" smtClean="0"/>
              <a:t>22/01/2021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E74F8F-7451-4D9B-8A9E-E93F23E9F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8948975-2AF8-4C74-8953-772B3CB66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749917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7AF053-1EFA-4DD5-966B-2D8D3AC52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25092E-A47B-4BE7-8780-1FE0E305BE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2B12FB6-3AA9-4F14-8EA0-85D3B7C20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1AE05E7-4368-4757-A1FA-0E4645BF7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44640-3F46-4B8C-8255-02C52139D03E}" type="datetimeFigureOut">
              <a:rPr lang="pt-BR" smtClean="0"/>
              <a:t>22/01/2021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5F5BC3D-E102-4FA0-9AF2-4DA33472B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1472628-0489-4914-97D3-C7D556B89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21397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AD6045-0BF2-4C04-8C2C-94555F124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71116D2-5379-4CA0-95C5-64847AE87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0C0C2C0-E8BE-414C-A22A-5FD3F9DA76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73C86EE-8731-46BA-AD93-FF664D110B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AA540AB-5BCA-48B6-8C7D-FBB3C3E2B2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DA0AC18-DEDB-40CD-B37B-5BF422C2E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44640-3F46-4B8C-8255-02C52139D03E}" type="datetimeFigureOut">
              <a:rPr lang="pt-BR" smtClean="0"/>
              <a:t>22/01/2021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A152861-B894-41CE-A580-B9A00D8FC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3883D57-AC54-4ED7-AB81-0CB0D6864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578712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F031CC-9C6B-4849-ADEB-FA074EB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3A9786D-EA3C-494C-B835-045CF5499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44640-3F46-4B8C-8255-02C52139D03E}" type="datetimeFigureOut">
              <a:rPr lang="pt-BR" smtClean="0"/>
              <a:t>22/01/2021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763479D-D4F3-4BEA-B7DA-415D430D3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4A4E7D0-8FB8-4508-8176-C835506C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878858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91B6FC4-82AA-4264-8BB0-7BE1D158B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44640-3F46-4B8C-8255-02C52139D03E}" type="datetimeFigureOut">
              <a:rPr lang="pt-BR" smtClean="0"/>
              <a:t>22/01/2021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309E84C-0D0C-4502-8D3D-C9837B09D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62796F-D61A-4672-8A21-B051B8D39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502455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CE7CA8-4D0D-4B42-8B94-9638E8A4A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77166A-D502-49A0-9EF4-33184467C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3037548-58BF-48C7-BD43-94F7A6145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C0319BD-C73C-49C3-B836-910F60323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44640-3F46-4B8C-8255-02C52139D03E}" type="datetimeFigureOut">
              <a:rPr lang="pt-BR" smtClean="0"/>
              <a:t>22/01/2021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74F09A-4223-4217-9F88-3D555D097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669B8C8-AD0E-410F-8119-C965B4566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954493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D99FFE-2440-4908-9994-96528C9A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5F40F48-4632-4257-BAA3-2863B3BFD8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4DCBCC7-A180-4380-BD14-8A6BC0F3EC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89487C1-A835-4D5D-BD79-124BD0EC0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44640-3F46-4B8C-8255-02C52139D03E}" type="datetimeFigureOut">
              <a:rPr lang="pt-BR" smtClean="0"/>
              <a:t>22/01/2021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62056E8-D827-48FC-A4BC-4D1662F5F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B7B9596-78E6-4582-B6B7-1A54FF982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812237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E37E694-AAE9-4FA5-9738-E49EF6F22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3804B7-1DB3-4C40-AA7F-507FFE597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A48C2B7-07FE-4168-91D3-FF16281D8C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44640-3F46-4B8C-8255-02C52139D03E}" type="datetimeFigureOut">
              <a:rPr lang="pt-BR" smtClean="0"/>
              <a:t>22/01/2021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3809DA-990D-43CC-B30A-A6F64D0488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BAAD355-2F88-4FE8-8CA6-D17FF13D4A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494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70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://highscalability.com/blog/2016/2/25/when-should-approximate-query-processing-be-used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slide" Target="slid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slide" Target="slide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slide" Target="slide8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slide" Target="slide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slide" Target="slide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3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slide" Target="slide2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slide" Target="slide45.xml"/><Relationship Id="rId4" Type="http://schemas.openxmlformats.org/officeDocument/2006/relationships/slide" Target="slide4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slide" Target="slide4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slide" Target="slide3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888/notebooks/Anaconda3/notebooks/FundamentosDataScience/Apresentacao.ipynb#%E2%80%A2----Na-prepara%C3%A7%C3%A3o-de-dados,-p.e.,-redu%C3%A7%C3%A3o-de-dimensionalidade-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4" Type="http://schemas.openxmlformats.org/officeDocument/2006/relationships/slide" Target="slide3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4" Type="http://schemas.openxmlformats.org/officeDocument/2006/relationships/slide" Target="slide3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paulovasconcellos.com.br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slide" Target="slide2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23.xml"/><Relationship Id="rId5" Type="http://schemas.openxmlformats.org/officeDocument/2006/relationships/slide" Target="slide22.xml"/><Relationship Id="rId4" Type="http://schemas.openxmlformats.org/officeDocument/2006/relationships/slide" Target="slide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slide" Target="slide3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"/>
          <p:cNvSpPr txBox="1"/>
          <p:nvPr/>
        </p:nvSpPr>
        <p:spPr>
          <a:xfrm>
            <a:off x="2498250" y="4236825"/>
            <a:ext cx="4147500" cy="6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2100"/>
              </a:spcBef>
              <a:spcAft>
                <a:spcPts val="0"/>
              </a:spcAft>
              <a:buNone/>
            </a:pPr>
            <a:r>
              <a:rPr lang="pt-BR" sz="1800"/>
              <a:t>RMS Titanic - Fonte: Wikipedia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0"/>
          <p:cNvSpPr txBox="1"/>
          <p:nvPr/>
        </p:nvSpPr>
        <p:spPr>
          <a:xfrm>
            <a:off x="414300" y="301725"/>
            <a:ext cx="8315400" cy="21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0500" marR="190500" lvl="0" indent="0" algn="ctr" rtl="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0000FF"/>
                </a:solidFill>
              </a:rPr>
              <a:t>Para entender a linguagem que descreve os datasets, precisamos das noções básicas de</a:t>
            </a:r>
            <a:r>
              <a:rPr lang="pt-BR" sz="2400">
                <a:solidFill>
                  <a:srgbClr val="0000FF"/>
                </a:solidFill>
              </a:rPr>
              <a:t> </a:t>
            </a:r>
            <a:endParaRPr sz="2400"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800">
                <a:solidFill>
                  <a:srgbClr val="0000FF"/>
                </a:solidFill>
                <a:highlight>
                  <a:srgbClr val="FFFFFF"/>
                </a:highlight>
              </a:rPr>
              <a:t>Estatística</a:t>
            </a:r>
            <a:endParaRPr sz="4800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FF"/>
              </a:solidFill>
            </a:endParaRPr>
          </a:p>
        </p:txBody>
      </p:sp>
      <p:sp>
        <p:nvSpPr>
          <p:cNvPr id="268" name="Google Shape;268;p20"/>
          <p:cNvSpPr txBox="1"/>
          <p:nvPr/>
        </p:nvSpPr>
        <p:spPr>
          <a:xfrm>
            <a:off x="242850" y="2663938"/>
            <a:ext cx="8658300" cy="17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0500" marR="19050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pt-BR" sz="3000" i="1">
                <a:solidFill>
                  <a:srgbClr val="666666"/>
                </a:solidFill>
                <a:highlight>
                  <a:srgbClr val="FFFFFF"/>
                </a:highlight>
              </a:rPr>
              <a:t>“Statistics refers to the mathematics and techniques with which we understand data”</a:t>
            </a:r>
            <a:endParaRPr sz="3000" i="1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pt-BR" sz="2400" i="1">
                <a:solidFill>
                  <a:srgbClr val="666666"/>
                </a:solidFill>
                <a:highlight>
                  <a:srgbClr val="FFFFFF"/>
                </a:highlight>
              </a:rPr>
              <a:t>Joel Grus</a:t>
            </a:r>
            <a:endParaRPr sz="2400" i="1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2400"/>
              </a:spcBef>
              <a:spcAft>
                <a:spcPts val="0"/>
              </a:spcAft>
              <a:buNone/>
            </a:pPr>
            <a:endParaRPr sz="20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92B85"/>
              </a:solidFill>
            </a:endParaRPr>
          </a:p>
        </p:txBody>
      </p:sp>
      <p:pic>
        <p:nvPicPr>
          <p:cNvPr id="269" name="Google Shape;269;p20"/>
          <p:cNvPicPr preferRelativeResize="0"/>
          <p:nvPr/>
        </p:nvPicPr>
        <p:blipFill rotWithShape="1">
          <a:blip r:embed="rId3">
            <a:alphaModFix/>
          </a:blip>
          <a:srcRect t="1606" b="1597"/>
          <a:stretch/>
        </p:blipFill>
        <p:spPr>
          <a:xfrm>
            <a:off x="3065987" y="512850"/>
            <a:ext cx="3012036" cy="411782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dist="95250" dir="3060000" algn="bl" rotWithShape="0">
              <a:srgbClr val="092B85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3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6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1"/>
          <p:cNvSpPr txBox="1"/>
          <p:nvPr/>
        </p:nvSpPr>
        <p:spPr>
          <a:xfrm>
            <a:off x="414300" y="136731"/>
            <a:ext cx="8315400" cy="12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800">
                <a:solidFill>
                  <a:srgbClr val="0000FF"/>
                </a:solidFill>
                <a:highlight>
                  <a:srgbClr val="FFFFFF"/>
                </a:highlight>
              </a:rPr>
              <a:t>Estatística Descritiva</a:t>
            </a:r>
            <a:endParaRPr sz="4800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rgbClr val="0000FF"/>
                </a:solidFill>
              </a:rPr>
              <a:t>É simplesmente uma maneira de </a:t>
            </a:r>
            <a:r>
              <a:rPr lang="pt-BR" sz="2400" i="1">
                <a:solidFill>
                  <a:srgbClr val="0000FF"/>
                </a:solidFill>
              </a:rPr>
              <a:t>descrever</a:t>
            </a:r>
            <a:r>
              <a:rPr lang="pt-BR" sz="2400">
                <a:solidFill>
                  <a:srgbClr val="0000FF"/>
                </a:solidFill>
              </a:rPr>
              <a:t> os dados.</a:t>
            </a:r>
            <a:endParaRPr sz="2400"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rgbClr val="0000FF"/>
                </a:solidFill>
              </a:rPr>
              <a:t>Baseia-se em dois conceitos principais:</a:t>
            </a:r>
            <a:endParaRPr sz="4800">
              <a:solidFill>
                <a:srgbClr val="0000FF"/>
              </a:solidFill>
              <a:highlight>
                <a:srgbClr val="FFFFFF"/>
              </a:highlight>
            </a:endParaRPr>
          </a:p>
        </p:txBody>
      </p:sp>
      <p:sp>
        <p:nvSpPr>
          <p:cNvPr id="275" name="Google Shape;275;p21"/>
          <p:cNvSpPr txBox="1"/>
          <p:nvPr/>
        </p:nvSpPr>
        <p:spPr>
          <a:xfrm>
            <a:off x="461700" y="2482093"/>
            <a:ext cx="8068200" cy="12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rgbClr val="666666"/>
                </a:solidFill>
              </a:rPr>
              <a:t>• População = toda a coleção (ou universo) do que está sendo considerado</a:t>
            </a:r>
            <a:endParaRPr sz="24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800">
              <a:solidFill>
                <a:srgbClr val="0000FF"/>
              </a:solidFill>
            </a:endParaRPr>
          </a:p>
        </p:txBody>
      </p:sp>
      <p:sp>
        <p:nvSpPr>
          <p:cNvPr id="276" name="Google Shape;276;p21"/>
          <p:cNvSpPr txBox="1"/>
          <p:nvPr/>
        </p:nvSpPr>
        <p:spPr>
          <a:xfrm>
            <a:off x="571500" y="3464825"/>
            <a:ext cx="8068200" cy="12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rgbClr val="666666"/>
                </a:solidFill>
              </a:rPr>
              <a:t>• Amostra = parte da população selecionada para análise</a:t>
            </a:r>
            <a:endParaRPr sz="24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80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2"/>
          <p:cNvSpPr txBox="1"/>
          <p:nvPr/>
        </p:nvSpPr>
        <p:spPr>
          <a:xfrm>
            <a:off x="1611175" y="124063"/>
            <a:ext cx="60066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600">
                <a:solidFill>
                  <a:srgbClr val="0000FF"/>
                </a:solidFill>
              </a:rPr>
              <a:t>Importância da Amostra</a:t>
            </a:r>
            <a:endParaRPr sz="3600">
              <a:solidFill>
                <a:srgbClr val="0000FF"/>
              </a:solidFill>
            </a:endParaRPr>
          </a:p>
        </p:txBody>
      </p:sp>
      <p:grpSp>
        <p:nvGrpSpPr>
          <p:cNvPr id="282" name="Google Shape;282;p22"/>
          <p:cNvGrpSpPr/>
          <p:nvPr/>
        </p:nvGrpSpPr>
        <p:grpSpPr>
          <a:xfrm>
            <a:off x="0" y="740496"/>
            <a:ext cx="9144000" cy="3909519"/>
            <a:chOff x="0" y="740496"/>
            <a:chExt cx="9144000" cy="3909519"/>
          </a:xfrm>
        </p:grpSpPr>
        <p:pic>
          <p:nvPicPr>
            <p:cNvPr id="283" name="Google Shape;283;p22"/>
            <p:cNvPicPr preferRelativeResize="0"/>
            <p:nvPr/>
          </p:nvPicPr>
          <p:blipFill rotWithShape="1">
            <a:blip r:embed="rId3">
              <a:alphaModFix/>
            </a:blip>
            <a:srcRect b="-2532"/>
            <a:stretch/>
          </p:blipFill>
          <p:spPr>
            <a:xfrm>
              <a:off x="1095050" y="740496"/>
              <a:ext cx="6953900" cy="2733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4" name="Google Shape;284;p22"/>
            <p:cNvSpPr txBox="1"/>
            <p:nvPr/>
          </p:nvSpPr>
          <p:spPr>
            <a:xfrm>
              <a:off x="0" y="4262415"/>
              <a:ext cx="9144000" cy="38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ctr" rtl="0"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>
                  <a:solidFill>
                    <a:srgbClr val="0000FF"/>
                  </a:solidFill>
                </a:rPr>
                <a:t>Fonte: </a:t>
              </a:r>
              <a:r>
                <a:rPr lang="pt-BR" u="sng">
                  <a:solidFill>
                    <a:srgbClr val="0000FF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http://highscalability.com/blog/2016/2/25/when-should-approximate-query-processing-be-used.html</a:t>
              </a:r>
              <a:endParaRPr u="sng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0000FF"/>
                  </a:solidFill>
                </a:rPr>
                <a:t> </a:t>
              </a:r>
              <a:endParaRPr>
                <a:solidFill>
                  <a:srgbClr val="0000FF"/>
                </a:solidFill>
              </a:endParaRPr>
            </a:p>
          </p:txBody>
        </p:sp>
      </p:grpSp>
      <p:pic>
        <p:nvPicPr>
          <p:cNvPr id="285" name="Google Shape;28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1225" y="3471871"/>
            <a:ext cx="628650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3375" y="253350"/>
            <a:ext cx="4220376" cy="454859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95250" dir="1320000" algn="bl" rotWithShape="0">
              <a:srgbClr val="092B85">
                <a:alpha val="2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3"/>
          <p:cNvSpPr txBox="1"/>
          <p:nvPr/>
        </p:nvSpPr>
        <p:spPr>
          <a:xfrm rot="-5400000">
            <a:off x="-2200510" y="2341372"/>
            <a:ext cx="4779300" cy="378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rgbClr val="092B85"/>
                </a:solidFill>
              </a:rPr>
              <a:t>Exemplo</a:t>
            </a:r>
            <a:endParaRPr sz="2400">
              <a:solidFill>
                <a:srgbClr val="092B85"/>
              </a:solidFill>
            </a:endParaRPr>
          </a:p>
        </p:txBody>
      </p:sp>
      <p:grpSp>
        <p:nvGrpSpPr>
          <p:cNvPr id="292" name="Google Shape;292;p23"/>
          <p:cNvGrpSpPr/>
          <p:nvPr/>
        </p:nvGrpSpPr>
        <p:grpSpPr>
          <a:xfrm>
            <a:off x="2421325" y="161755"/>
            <a:ext cx="4820076" cy="3305745"/>
            <a:chOff x="2421325" y="161755"/>
            <a:chExt cx="4820076" cy="3305745"/>
          </a:xfrm>
        </p:grpSpPr>
        <p:pic>
          <p:nvPicPr>
            <p:cNvPr id="293" name="Google Shape;293;p23"/>
            <p:cNvPicPr preferRelativeResize="0"/>
            <p:nvPr/>
          </p:nvPicPr>
          <p:blipFill rotWithShape="1">
            <a:blip r:embed="rId3">
              <a:alphaModFix/>
            </a:blip>
            <a:srcRect b="2018"/>
            <a:stretch/>
          </p:blipFill>
          <p:spPr>
            <a:xfrm>
              <a:off x="2421325" y="644250"/>
              <a:ext cx="4820076" cy="28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4" name="Google Shape;294;p23"/>
            <p:cNvSpPr txBox="1"/>
            <p:nvPr/>
          </p:nvSpPr>
          <p:spPr>
            <a:xfrm>
              <a:off x="3520213" y="161755"/>
              <a:ext cx="2622300" cy="49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3000">
                  <a:solidFill>
                    <a:srgbClr val="0000FF"/>
                  </a:solidFill>
                </a:rPr>
                <a:t>População</a:t>
              </a:r>
              <a:endParaRPr sz="3000">
                <a:solidFill>
                  <a:srgbClr val="0000FF"/>
                </a:solidFill>
              </a:endParaRPr>
            </a:p>
          </p:txBody>
        </p:sp>
      </p:grpSp>
      <p:grpSp>
        <p:nvGrpSpPr>
          <p:cNvPr id="295" name="Google Shape;295;p23"/>
          <p:cNvGrpSpPr/>
          <p:nvPr/>
        </p:nvGrpSpPr>
        <p:grpSpPr>
          <a:xfrm>
            <a:off x="2746840" y="3553390"/>
            <a:ext cx="4171300" cy="1233027"/>
            <a:chOff x="2746840" y="3553390"/>
            <a:chExt cx="4171300" cy="1233027"/>
          </a:xfrm>
        </p:grpSpPr>
        <p:sp>
          <p:nvSpPr>
            <p:cNvPr id="296" name="Google Shape;296;p23"/>
            <p:cNvSpPr txBox="1"/>
            <p:nvPr/>
          </p:nvSpPr>
          <p:spPr>
            <a:xfrm>
              <a:off x="3521338" y="3553390"/>
              <a:ext cx="2622300" cy="49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3000">
                  <a:solidFill>
                    <a:srgbClr val="092B85"/>
                  </a:solidFill>
                </a:rPr>
                <a:t>Amostra</a:t>
              </a:r>
              <a:endParaRPr sz="3000">
                <a:solidFill>
                  <a:srgbClr val="092B85"/>
                </a:solidFill>
              </a:endParaRPr>
            </a:p>
          </p:txBody>
        </p:sp>
        <p:pic>
          <p:nvPicPr>
            <p:cNvPr id="297" name="Google Shape;297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46840" y="3972118"/>
              <a:ext cx="4171300" cy="814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4"/>
          <p:cNvSpPr txBox="1"/>
          <p:nvPr/>
        </p:nvSpPr>
        <p:spPr>
          <a:xfrm>
            <a:off x="378300" y="183942"/>
            <a:ext cx="8765700" cy="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600">
                <a:solidFill>
                  <a:srgbClr val="0000FF"/>
                </a:solidFill>
              </a:rPr>
              <a:t>Amostra Aleatória Simples</a:t>
            </a:r>
            <a:endParaRPr sz="2600"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0000FF"/>
                </a:solidFill>
              </a:rPr>
              <a:t>Os dados são selecionados aleatoriamente</a:t>
            </a:r>
            <a:endParaRPr sz="2000"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0000FF"/>
              </a:solidFill>
            </a:endParaRPr>
          </a:p>
        </p:txBody>
      </p:sp>
      <p:pic>
        <p:nvPicPr>
          <p:cNvPr id="303" name="Google Shape;30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00644" y="1065953"/>
            <a:ext cx="3721024" cy="3721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4"/>
          <p:cNvSpPr txBox="1"/>
          <p:nvPr/>
        </p:nvSpPr>
        <p:spPr>
          <a:xfrm rot="-5400000">
            <a:off x="-2200499" y="2341975"/>
            <a:ext cx="4779300" cy="378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rgbClr val="092B85"/>
                </a:solidFill>
              </a:rPr>
              <a:t>Tipos de Amostras</a:t>
            </a:r>
            <a:endParaRPr sz="2400">
              <a:solidFill>
                <a:srgbClr val="092B85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5"/>
          <p:cNvSpPr txBox="1"/>
          <p:nvPr/>
        </p:nvSpPr>
        <p:spPr>
          <a:xfrm>
            <a:off x="378300" y="183955"/>
            <a:ext cx="8765700" cy="15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600">
                <a:solidFill>
                  <a:srgbClr val="0000FF"/>
                </a:solidFill>
              </a:rPr>
              <a:t>Amostra Aleatória Estratificada (Oversampling)</a:t>
            </a:r>
            <a:endParaRPr sz="2600"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0000FF"/>
                </a:solidFill>
              </a:rPr>
              <a:t>Os dados são separados em subconjuntos disjuntos(</a:t>
            </a:r>
            <a:r>
              <a:rPr lang="pt-BR" sz="2000" i="1">
                <a:solidFill>
                  <a:srgbClr val="0000FF"/>
                </a:solidFill>
              </a:rPr>
              <a:t>estratos</a:t>
            </a:r>
            <a:r>
              <a:rPr lang="pt-BR" sz="2000">
                <a:solidFill>
                  <a:srgbClr val="0000FF"/>
                </a:solidFill>
              </a:rPr>
              <a:t>)</a:t>
            </a:r>
            <a:endParaRPr sz="2000"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0000FF"/>
                </a:solidFill>
              </a:rPr>
              <a:t>Cada linha tem uma chance igual de ser selecionada</a:t>
            </a:r>
            <a:endParaRPr sz="2000"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>
              <a:solidFill>
                <a:srgbClr val="092B85"/>
              </a:solidFill>
            </a:endParaRPr>
          </a:p>
        </p:txBody>
      </p:sp>
      <p:sp>
        <p:nvSpPr>
          <p:cNvPr id="310" name="Google Shape;310;p25"/>
          <p:cNvSpPr txBox="1"/>
          <p:nvPr/>
        </p:nvSpPr>
        <p:spPr>
          <a:xfrm rot="-5400000">
            <a:off x="-2200499" y="2341975"/>
            <a:ext cx="4779300" cy="378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rgbClr val="0000FF"/>
                </a:solidFill>
              </a:rPr>
              <a:t>Tipos de Amostras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311" name="Google Shape;311;p25"/>
          <p:cNvPicPr preferRelativeResize="0"/>
          <p:nvPr/>
        </p:nvPicPr>
        <p:blipFill rotWithShape="1">
          <a:blip r:embed="rId3">
            <a:alphaModFix/>
          </a:blip>
          <a:srcRect l="-3430" t="-2300" r="-3430" b="-4218"/>
          <a:stretch/>
        </p:blipFill>
        <p:spPr>
          <a:xfrm>
            <a:off x="2192575" y="1247400"/>
            <a:ext cx="5127026" cy="36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26"/>
          <p:cNvPicPr preferRelativeResize="0"/>
          <p:nvPr/>
        </p:nvPicPr>
        <p:blipFill rotWithShape="1">
          <a:blip r:embed="rId3">
            <a:alphaModFix/>
          </a:blip>
          <a:srcRect t="-1706" b="-1716"/>
          <a:stretch/>
        </p:blipFill>
        <p:spPr>
          <a:xfrm>
            <a:off x="3066000" y="1330685"/>
            <a:ext cx="3379526" cy="3495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6"/>
          <p:cNvSpPr txBox="1"/>
          <p:nvPr/>
        </p:nvSpPr>
        <p:spPr>
          <a:xfrm rot="-5400000">
            <a:off x="-2200499" y="2341975"/>
            <a:ext cx="4779300" cy="378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rgbClr val="0000FF"/>
                </a:solidFill>
              </a:rPr>
              <a:t>Tipos de Amostras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318" name="Google Shape;318;p26"/>
          <p:cNvSpPr txBox="1"/>
          <p:nvPr/>
        </p:nvSpPr>
        <p:spPr>
          <a:xfrm>
            <a:off x="373238" y="168220"/>
            <a:ext cx="8765700" cy="11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600">
                <a:solidFill>
                  <a:srgbClr val="0000FF"/>
                </a:solidFill>
              </a:rPr>
              <a:t>Amostragem Sistemática</a:t>
            </a:r>
            <a:endParaRPr sz="2600"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0000FF"/>
                </a:solidFill>
              </a:rPr>
              <a:t>Seleção aleatória de um ponto nos dados da população</a:t>
            </a:r>
            <a:endParaRPr sz="2000"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0000FF"/>
                </a:solidFill>
              </a:rPr>
              <a:t>A partir daí obtem-se os outros pontos de dados</a:t>
            </a:r>
            <a:endParaRPr sz="2000"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092B8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092B8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>
              <a:solidFill>
                <a:srgbClr val="092B85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27"/>
          <p:cNvPicPr preferRelativeResize="0"/>
          <p:nvPr/>
        </p:nvPicPr>
        <p:blipFill rotWithShape="1">
          <a:blip r:embed="rId3">
            <a:alphaModFix/>
          </a:blip>
          <a:srcRect t="-1706" b="-1716"/>
          <a:stretch/>
        </p:blipFill>
        <p:spPr>
          <a:xfrm>
            <a:off x="3066000" y="1330685"/>
            <a:ext cx="3379526" cy="349522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7"/>
          <p:cNvSpPr txBox="1"/>
          <p:nvPr/>
        </p:nvSpPr>
        <p:spPr>
          <a:xfrm rot="-5400000">
            <a:off x="-2200499" y="2341975"/>
            <a:ext cx="4779300" cy="378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rgbClr val="0000FF"/>
                </a:solidFill>
              </a:rPr>
              <a:t>Tipos de Amostras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325" name="Google Shape;325;p27"/>
          <p:cNvSpPr txBox="1"/>
          <p:nvPr/>
        </p:nvSpPr>
        <p:spPr>
          <a:xfrm>
            <a:off x="373238" y="168220"/>
            <a:ext cx="8765700" cy="11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600">
                <a:solidFill>
                  <a:srgbClr val="0000FF"/>
                </a:solidFill>
              </a:rPr>
              <a:t>Amostragem Sistemática</a:t>
            </a:r>
            <a:endParaRPr sz="2600"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0000FF"/>
                </a:solidFill>
              </a:rPr>
              <a:t>Seleção aleatória de um ponto nos dados da população</a:t>
            </a:r>
            <a:endParaRPr sz="2000"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0000FF"/>
                </a:solidFill>
              </a:rPr>
              <a:t>A partir daí obtem-se os outros pontos de dados</a:t>
            </a:r>
            <a:endParaRPr sz="2000"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092B8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>
              <a:solidFill>
                <a:srgbClr val="092B85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28"/>
          <p:cNvPicPr preferRelativeResize="0"/>
          <p:nvPr/>
        </p:nvPicPr>
        <p:blipFill rotWithShape="1">
          <a:blip r:embed="rId3">
            <a:alphaModFix/>
          </a:blip>
          <a:srcRect t="3557" b="3557"/>
          <a:stretch/>
        </p:blipFill>
        <p:spPr>
          <a:xfrm>
            <a:off x="640607" y="200175"/>
            <a:ext cx="8268149" cy="462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8"/>
          <p:cNvSpPr txBox="1"/>
          <p:nvPr/>
        </p:nvSpPr>
        <p:spPr>
          <a:xfrm rot="-5400000">
            <a:off x="-2200499" y="2341975"/>
            <a:ext cx="4779300" cy="378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rgbClr val="0000FF"/>
                </a:solidFill>
              </a:rPr>
              <a:t>Qual o tamanho da Amostra?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332" name="Google Shape;332;p28"/>
          <p:cNvSpPr/>
          <p:nvPr/>
        </p:nvSpPr>
        <p:spPr>
          <a:xfrm>
            <a:off x="1079650" y="2289950"/>
            <a:ext cx="1213200" cy="521100"/>
          </a:xfrm>
          <a:prstGeom prst="rect">
            <a:avLst/>
          </a:prstGeom>
          <a:noFill/>
          <a:ln w="19050" cap="flat" cmpd="sng">
            <a:solidFill>
              <a:srgbClr val="092B8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8"/>
          <p:cNvSpPr/>
          <p:nvPr/>
        </p:nvSpPr>
        <p:spPr>
          <a:xfrm>
            <a:off x="4372125" y="382100"/>
            <a:ext cx="1408500" cy="723900"/>
          </a:xfrm>
          <a:prstGeom prst="rect">
            <a:avLst/>
          </a:prstGeom>
          <a:noFill/>
          <a:ln w="19050" cap="flat" cmpd="sng">
            <a:solidFill>
              <a:srgbClr val="092B8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8"/>
          <p:cNvSpPr txBox="1"/>
          <p:nvPr/>
        </p:nvSpPr>
        <p:spPr>
          <a:xfrm>
            <a:off x="4416500" y="423900"/>
            <a:ext cx="1321500" cy="642000"/>
          </a:xfrm>
          <a:prstGeom prst="rect">
            <a:avLst/>
          </a:prstGeom>
          <a:solidFill>
            <a:srgbClr val="F3F3F3">
              <a:alpha val="75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FF"/>
                </a:solidFill>
              </a:rPr>
              <a:t>Treino</a:t>
            </a:r>
            <a:endParaRPr sz="1800"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FF"/>
                </a:solidFill>
              </a:rPr>
              <a:t>70%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335" name="Google Shape;335;p28"/>
          <p:cNvSpPr/>
          <p:nvPr/>
        </p:nvSpPr>
        <p:spPr>
          <a:xfrm>
            <a:off x="2563750" y="2552150"/>
            <a:ext cx="1408500" cy="723900"/>
          </a:xfrm>
          <a:prstGeom prst="rect">
            <a:avLst/>
          </a:prstGeom>
          <a:noFill/>
          <a:ln w="19050" cap="flat" cmpd="sng">
            <a:solidFill>
              <a:srgbClr val="092B8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8"/>
          <p:cNvSpPr txBox="1"/>
          <p:nvPr/>
        </p:nvSpPr>
        <p:spPr>
          <a:xfrm>
            <a:off x="2608125" y="2593950"/>
            <a:ext cx="1321500" cy="642000"/>
          </a:xfrm>
          <a:prstGeom prst="rect">
            <a:avLst/>
          </a:prstGeom>
          <a:solidFill>
            <a:srgbClr val="F3F3F3">
              <a:alpha val="75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FF"/>
                </a:solidFill>
              </a:rPr>
              <a:t>Teste</a:t>
            </a:r>
            <a:endParaRPr sz="1800"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FF"/>
                </a:solidFill>
              </a:rPr>
              <a:t>30%</a:t>
            </a:r>
            <a:endParaRPr sz="180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6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83721"/>
            <a:ext cx="8839199" cy="431347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9">
            <a:hlinkClick r:id="rId4" action="ppaction://hlinksldjump"/>
          </p:cNvPr>
          <p:cNvSpPr/>
          <p:nvPr/>
        </p:nvSpPr>
        <p:spPr>
          <a:xfrm>
            <a:off x="3650575" y="1842075"/>
            <a:ext cx="8862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12"/>
          <p:cNvPicPr preferRelativeResize="0"/>
          <p:nvPr/>
        </p:nvPicPr>
        <p:blipFill rotWithShape="1">
          <a:blip r:embed="rId3">
            <a:alphaModFix/>
          </a:blip>
          <a:srcRect l="-484" t="-937" r="-484" b="-937"/>
          <a:stretch/>
        </p:blipFill>
        <p:spPr>
          <a:xfrm>
            <a:off x="1361100" y="195793"/>
            <a:ext cx="6153674" cy="465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30"/>
          <p:cNvPicPr preferRelativeResize="0"/>
          <p:nvPr/>
        </p:nvPicPr>
        <p:blipFill rotWithShape="1">
          <a:blip r:embed="rId3">
            <a:alphaModFix/>
          </a:blip>
          <a:srcRect l="-860" r="859" b="-30633"/>
          <a:stretch/>
        </p:blipFill>
        <p:spPr>
          <a:xfrm>
            <a:off x="442763" y="556709"/>
            <a:ext cx="8258474" cy="40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31"/>
          <p:cNvPicPr preferRelativeResize="0"/>
          <p:nvPr/>
        </p:nvPicPr>
        <p:blipFill rotWithShape="1">
          <a:blip r:embed="rId3">
            <a:alphaModFix/>
          </a:blip>
          <a:srcRect t="1076" b="1066"/>
          <a:stretch/>
        </p:blipFill>
        <p:spPr>
          <a:xfrm>
            <a:off x="1148025" y="558000"/>
            <a:ext cx="6847949" cy="334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32"/>
          <p:cNvPicPr preferRelativeResize="0"/>
          <p:nvPr/>
        </p:nvPicPr>
        <p:blipFill rotWithShape="1">
          <a:blip r:embed="rId3">
            <a:alphaModFix/>
          </a:blip>
          <a:srcRect l="-1368" t="1884" b="7082"/>
          <a:stretch/>
        </p:blipFill>
        <p:spPr>
          <a:xfrm>
            <a:off x="113213" y="355880"/>
            <a:ext cx="8917574" cy="4163149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2">
            <a:hlinkClick r:id="rId4" action="ppaction://hlinksldjump"/>
          </p:cNvPr>
          <p:cNvSpPr/>
          <p:nvPr/>
        </p:nvSpPr>
        <p:spPr>
          <a:xfrm>
            <a:off x="3556000" y="423025"/>
            <a:ext cx="17754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33"/>
          <p:cNvPicPr preferRelativeResize="0"/>
          <p:nvPr/>
        </p:nvPicPr>
        <p:blipFill rotWithShape="1">
          <a:blip r:embed="rId3">
            <a:alphaModFix/>
          </a:blip>
          <a:srcRect b="-136239"/>
          <a:stretch/>
        </p:blipFill>
        <p:spPr>
          <a:xfrm>
            <a:off x="613550" y="312925"/>
            <a:ext cx="7884627" cy="38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3205" y="2526050"/>
            <a:ext cx="8629324" cy="101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3">
            <a:hlinkClick r:id="rId5" action="ppaction://hlinksldjump"/>
          </p:cNvPr>
          <p:cNvSpPr/>
          <p:nvPr/>
        </p:nvSpPr>
        <p:spPr>
          <a:xfrm>
            <a:off x="3305600" y="2591500"/>
            <a:ext cx="22080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34"/>
          <p:cNvPicPr preferRelativeResize="0"/>
          <p:nvPr/>
        </p:nvPicPr>
        <p:blipFill rotWithShape="1">
          <a:blip r:embed="rId3">
            <a:alphaModFix/>
          </a:blip>
          <a:srcRect l="-8357" t="2832" r="-5967" b="1783"/>
          <a:stretch/>
        </p:blipFill>
        <p:spPr>
          <a:xfrm>
            <a:off x="674063" y="178551"/>
            <a:ext cx="7795876" cy="4654174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4">
            <a:hlinkClick r:id="rId4" action="ppaction://hlinksldjump"/>
          </p:cNvPr>
          <p:cNvSpPr/>
          <p:nvPr/>
        </p:nvSpPr>
        <p:spPr>
          <a:xfrm>
            <a:off x="3318825" y="178550"/>
            <a:ext cx="22080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35"/>
          <p:cNvPicPr preferRelativeResize="0"/>
          <p:nvPr/>
        </p:nvPicPr>
        <p:blipFill rotWithShape="1">
          <a:blip r:embed="rId3">
            <a:alphaModFix/>
          </a:blip>
          <a:srcRect l="2271" t="-2299" r="2271" b="-17461"/>
          <a:stretch/>
        </p:blipFill>
        <p:spPr>
          <a:xfrm>
            <a:off x="667600" y="272025"/>
            <a:ext cx="7821149" cy="396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36"/>
          <p:cNvPicPr preferRelativeResize="0"/>
          <p:nvPr/>
        </p:nvPicPr>
        <p:blipFill rotWithShape="1">
          <a:blip r:embed="rId3">
            <a:alphaModFix/>
          </a:blip>
          <a:srcRect t="-14526" r="5589" b="-20099"/>
          <a:stretch/>
        </p:blipFill>
        <p:spPr>
          <a:xfrm>
            <a:off x="667600" y="272025"/>
            <a:ext cx="7821147" cy="396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37"/>
          <p:cNvPicPr preferRelativeResize="0"/>
          <p:nvPr/>
        </p:nvPicPr>
        <p:blipFill rotWithShape="1">
          <a:blip r:embed="rId3">
            <a:alphaModFix/>
          </a:blip>
          <a:srcRect l="-1686" t="-14024" r="-3036" b="-19290"/>
          <a:stretch/>
        </p:blipFill>
        <p:spPr>
          <a:xfrm>
            <a:off x="116600" y="52900"/>
            <a:ext cx="8910798" cy="211115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7">
            <a:hlinkClick r:id="rId4" action="ppaction://hlinksldjump"/>
          </p:cNvPr>
          <p:cNvSpPr/>
          <p:nvPr/>
        </p:nvSpPr>
        <p:spPr>
          <a:xfrm>
            <a:off x="3318825" y="178550"/>
            <a:ext cx="22080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8" name="Google Shape;38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900" y="1987650"/>
            <a:ext cx="8793500" cy="26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38"/>
          <p:cNvPicPr preferRelativeResize="0"/>
          <p:nvPr/>
        </p:nvPicPr>
        <p:blipFill rotWithShape="1">
          <a:blip r:embed="rId3">
            <a:alphaModFix/>
          </a:blip>
          <a:srcRect l="-1546" t="-1355" r="-1556" b="-1355"/>
          <a:stretch/>
        </p:blipFill>
        <p:spPr>
          <a:xfrm>
            <a:off x="1903915" y="1598795"/>
            <a:ext cx="5051049" cy="308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8"/>
          <p:cNvPicPr preferRelativeResize="0"/>
          <p:nvPr/>
        </p:nvPicPr>
        <p:blipFill rotWithShape="1">
          <a:blip r:embed="rId4">
            <a:alphaModFix/>
          </a:blip>
          <a:srcRect l="-5815" t="-1781" r="-5804" b="-1781"/>
          <a:stretch/>
        </p:blipFill>
        <p:spPr>
          <a:xfrm>
            <a:off x="1649838" y="373838"/>
            <a:ext cx="5844325" cy="43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8"/>
          <p:cNvPicPr preferRelativeResize="0"/>
          <p:nvPr/>
        </p:nvPicPr>
        <p:blipFill rotWithShape="1">
          <a:blip r:embed="rId5">
            <a:alphaModFix/>
          </a:blip>
          <a:srcRect l="9910" r="7362"/>
          <a:stretch/>
        </p:blipFill>
        <p:spPr>
          <a:xfrm>
            <a:off x="1295275" y="385700"/>
            <a:ext cx="6029925" cy="439582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8">
            <a:hlinkClick r:id="rId6" action="ppaction://hlinksldjump"/>
          </p:cNvPr>
          <p:cNvSpPr/>
          <p:nvPr/>
        </p:nvSpPr>
        <p:spPr>
          <a:xfrm>
            <a:off x="1785025" y="1000500"/>
            <a:ext cx="4971600" cy="33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2039"/>
            <a:ext cx="8839201" cy="2770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3"/>
          <p:cNvSpPr txBox="1"/>
          <p:nvPr/>
        </p:nvSpPr>
        <p:spPr>
          <a:xfrm>
            <a:off x="1054800" y="-163075"/>
            <a:ext cx="7034400" cy="7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210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0000FF"/>
                </a:solidFill>
              </a:rPr>
              <a:t>15 de abril de 1912 RMS Titanic</a:t>
            </a:r>
            <a:endParaRPr sz="3000">
              <a:solidFill>
                <a:srgbClr val="0000FF"/>
              </a:solidFill>
            </a:endParaRPr>
          </a:p>
        </p:txBody>
      </p:sp>
      <p:pic>
        <p:nvPicPr>
          <p:cNvPr id="202" name="Google Shape;20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0125"/>
            <a:ext cx="8839200" cy="4070452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3"/>
          <p:cNvSpPr txBox="1"/>
          <p:nvPr/>
        </p:nvSpPr>
        <p:spPr>
          <a:xfrm>
            <a:off x="2305050" y="4581801"/>
            <a:ext cx="45339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92B85"/>
                </a:solidFill>
              </a:rPr>
              <a:t>Fonte: Wikimedia Commons </a:t>
            </a:r>
            <a:endParaRPr sz="19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850" y="235925"/>
            <a:ext cx="4472300" cy="447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1"/>
          <p:cNvSpPr txBox="1"/>
          <p:nvPr/>
        </p:nvSpPr>
        <p:spPr>
          <a:xfrm>
            <a:off x="314425" y="202650"/>
            <a:ext cx="8700300" cy="10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600">
                <a:solidFill>
                  <a:srgbClr val="092B85"/>
                </a:solidFill>
              </a:rPr>
              <a:t>Gráfico de Barras</a:t>
            </a:r>
            <a:endParaRPr sz="2600">
              <a:solidFill>
                <a:srgbClr val="092B8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666666"/>
                </a:solidFill>
              </a:rPr>
              <a:t>Compara valores diferentes em uma série de dados</a:t>
            </a:r>
            <a:endParaRPr sz="2000">
              <a:solidFill>
                <a:srgbClr val="666666"/>
              </a:solidFill>
            </a:endParaRPr>
          </a:p>
        </p:txBody>
      </p:sp>
      <p:sp>
        <p:nvSpPr>
          <p:cNvPr id="412" name="Google Shape;412;p41"/>
          <p:cNvSpPr txBox="1"/>
          <p:nvPr/>
        </p:nvSpPr>
        <p:spPr>
          <a:xfrm rot="-5400000">
            <a:off x="-2200499" y="2341975"/>
            <a:ext cx="4779300" cy="378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rgbClr val="092B85"/>
                </a:solidFill>
              </a:rPr>
              <a:t>Visualizações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413" name="Google Shape;41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176" y="1225350"/>
            <a:ext cx="5962803" cy="361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1"/>
          <p:cNvPicPr preferRelativeResize="0"/>
          <p:nvPr/>
        </p:nvPicPr>
        <p:blipFill rotWithShape="1">
          <a:blip r:embed="rId4">
            <a:alphaModFix/>
          </a:blip>
          <a:srcRect l="-3993" t="1162" b="1152"/>
          <a:stretch/>
        </p:blipFill>
        <p:spPr>
          <a:xfrm>
            <a:off x="1502058" y="1261025"/>
            <a:ext cx="6162275" cy="361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2"/>
          <p:cNvSpPr txBox="1"/>
          <p:nvPr/>
        </p:nvSpPr>
        <p:spPr>
          <a:xfrm>
            <a:off x="1233325" y="202650"/>
            <a:ext cx="6862500" cy="10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600">
                <a:solidFill>
                  <a:srgbClr val="092B85"/>
                </a:solidFill>
              </a:rPr>
              <a:t>Gráfico de Setores (Pizza)</a:t>
            </a:r>
            <a:endParaRPr sz="2600">
              <a:solidFill>
                <a:srgbClr val="092B8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666666"/>
                </a:solidFill>
              </a:rPr>
              <a:t>Os valores de cada categoria estatística representada </a:t>
            </a:r>
            <a:endParaRPr sz="20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666666"/>
                </a:solidFill>
              </a:rPr>
              <a:t>são proporcionais às respectivas frequências</a:t>
            </a:r>
            <a:endParaRPr sz="2000">
              <a:solidFill>
                <a:srgbClr val="666666"/>
              </a:solidFill>
            </a:endParaRPr>
          </a:p>
        </p:txBody>
      </p:sp>
      <p:sp>
        <p:nvSpPr>
          <p:cNvPr id="420" name="Google Shape;420;p42"/>
          <p:cNvSpPr txBox="1"/>
          <p:nvPr/>
        </p:nvSpPr>
        <p:spPr>
          <a:xfrm rot="-5400000">
            <a:off x="-2200499" y="2341975"/>
            <a:ext cx="4779300" cy="378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rgbClr val="092B85"/>
                </a:solidFill>
              </a:rPr>
              <a:t>Visualizações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421" name="Google Shape;421;p42"/>
          <p:cNvPicPr preferRelativeResize="0"/>
          <p:nvPr/>
        </p:nvPicPr>
        <p:blipFill rotWithShape="1">
          <a:blip r:embed="rId3">
            <a:alphaModFix/>
          </a:blip>
          <a:srcRect l="-2060" t="9" r="2059"/>
          <a:stretch/>
        </p:blipFill>
        <p:spPr>
          <a:xfrm>
            <a:off x="2771375" y="1291375"/>
            <a:ext cx="3708225" cy="356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3">
            <a:hlinkClick r:id="rId3" action="ppaction://hlinksldjump"/>
          </p:cNvPr>
          <p:cNvSpPr txBox="1"/>
          <p:nvPr/>
        </p:nvSpPr>
        <p:spPr>
          <a:xfrm>
            <a:off x="1035000" y="353029"/>
            <a:ext cx="70740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600">
                <a:solidFill>
                  <a:srgbClr val="092B85"/>
                </a:solidFill>
              </a:rPr>
              <a:t>Banco de Dados de Flores: Iris</a:t>
            </a:r>
            <a:endParaRPr sz="2000">
              <a:solidFill>
                <a:srgbClr val="092B85"/>
              </a:solidFill>
            </a:endParaRPr>
          </a:p>
        </p:txBody>
      </p:sp>
      <p:pic>
        <p:nvPicPr>
          <p:cNvPr id="427" name="Google Shape;427;p43"/>
          <p:cNvPicPr preferRelativeResize="0"/>
          <p:nvPr/>
        </p:nvPicPr>
        <p:blipFill rotWithShape="1">
          <a:blip r:embed="rId4">
            <a:alphaModFix/>
          </a:blip>
          <a:srcRect l="1606" r="1606"/>
          <a:stretch/>
        </p:blipFill>
        <p:spPr>
          <a:xfrm>
            <a:off x="651575" y="1056363"/>
            <a:ext cx="7840852" cy="303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4"/>
          <p:cNvSpPr txBox="1"/>
          <p:nvPr/>
        </p:nvSpPr>
        <p:spPr>
          <a:xfrm>
            <a:off x="988800" y="154697"/>
            <a:ext cx="7166400" cy="1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600">
                <a:solidFill>
                  <a:srgbClr val="092B85"/>
                </a:solidFill>
              </a:rPr>
              <a:t>Histograma</a:t>
            </a:r>
            <a:endParaRPr sz="2600">
              <a:solidFill>
                <a:srgbClr val="092B8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666666"/>
                </a:solidFill>
              </a:rPr>
              <a:t>Representa como uma determinada amostra ou </a:t>
            </a:r>
            <a:endParaRPr sz="20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666666"/>
                </a:solidFill>
              </a:rPr>
              <a:t>população de dados está distribuída</a:t>
            </a:r>
            <a:endParaRPr sz="20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092B85"/>
              </a:solidFill>
            </a:endParaRPr>
          </a:p>
        </p:txBody>
      </p:sp>
      <p:sp>
        <p:nvSpPr>
          <p:cNvPr id="433" name="Google Shape;433;p44"/>
          <p:cNvSpPr txBox="1"/>
          <p:nvPr/>
        </p:nvSpPr>
        <p:spPr>
          <a:xfrm rot="-5400000">
            <a:off x="-2200499" y="2341975"/>
            <a:ext cx="4779300" cy="378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rgbClr val="092B85"/>
                </a:solidFill>
              </a:rPr>
              <a:t>Visualizações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434" name="Google Shape;434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8175" y="1256600"/>
            <a:ext cx="5083625" cy="34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5"/>
          <p:cNvSpPr txBox="1"/>
          <p:nvPr/>
        </p:nvSpPr>
        <p:spPr>
          <a:xfrm>
            <a:off x="499500" y="181142"/>
            <a:ext cx="8145000" cy="7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600">
                <a:solidFill>
                  <a:srgbClr val="092B85"/>
                </a:solidFill>
              </a:rPr>
              <a:t>Histograma com Função Densidade de Probabilidade</a:t>
            </a:r>
            <a:endParaRPr sz="2600">
              <a:solidFill>
                <a:srgbClr val="092B8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666666"/>
                </a:solidFill>
              </a:rPr>
              <a:t>As distribuições dos dados aproximam-se de uma distribuição normal</a:t>
            </a:r>
            <a:endParaRPr sz="20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092B85"/>
              </a:solidFill>
            </a:endParaRPr>
          </a:p>
        </p:txBody>
      </p:sp>
      <p:sp>
        <p:nvSpPr>
          <p:cNvPr id="440" name="Google Shape;440;p45"/>
          <p:cNvSpPr txBox="1"/>
          <p:nvPr/>
        </p:nvSpPr>
        <p:spPr>
          <a:xfrm rot="-5400000">
            <a:off x="-2200499" y="2341975"/>
            <a:ext cx="4779300" cy="378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rgbClr val="092B85"/>
                </a:solidFill>
              </a:rPr>
              <a:t>Visualizações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441" name="Google Shape;441;p45"/>
          <p:cNvPicPr preferRelativeResize="0"/>
          <p:nvPr/>
        </p:nvPicPr>
        <p:blipFill rotWithShape="1">
          <a:blip r:embed="rId3">
            <a:alphaModFix/>
          </a:blip>
          <a:srcRect l="580" r="-580" b="2305"/>
          <a:stretch/>
        </p:blipFill>
        <p:spPr>
          <a:xfrm>
            <a:off x="499500" y="1541025"/>
            <a:ext cx="8258376" cy="300305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5">
            <a:hlinkClick r:id="rId4" action="ppaction://hlinksldjump"/>
          </p:cNvPr>
          <p:cNvSpPr/>
          <p:nvPr/>
        </p:nvSpPr>
        <p:spPr>
          <a:xfrm>
            <a:off x="6333525" y="537700"/>
            <a:ext cx="2208000" cy="4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6"/>
          <p:cNvSpPr txBox="1"/>
          <p:nvPr/>
        </p:nvSpPr>
        <p:spPr>
          <a:xfrm>
            <a:off x="499500" y="181151"/>
            <a:ext cx="8145000" cy="9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rgbClr val="092B85"/>
                </a:solidFill>
              </a:rPr>
              <a:t>Diagramas de Dispersão (Scatter Plot)</a:t>
            </a:r>
            <a:endParaRPr sz="2400">
              <a:solidFill>
                <a:srgbClr val="092B8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666666"/>
                </a:solidFill>
              </a:rPr>
              <a:t>Especialmente importantes para a ciência de dados!</a:t>
            </a:r>
            <a:endParaRPr sz="18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rgbClr val="666666"/>
                </a:solidFill>
              </a:rPr>
              <a:t>Podem mostrar padrões de dados que não são óbvios quando vistos de outras formas</a:t>
            </a:r>
            <a:endParaRPr sz="1600">
              <a:solidFill>
                <a:srgbClr val="666666"/>
              </a:solidFill>
            </a:endParaRPr>
          </a:p>
        </p:txBody>
      </p:sp>
      <p:sp>
        <p:nvSpPr>
          <p:cNvPr id="448" name="Google Shape;448;p46"/>
          <p:cNvSpPr txBox="1"/>
          <p:nvPr/>
        </p:nvSpPr>
        <p:spPr>
          <a:xfrm rot="-5400000">
            <a:off x="-2200499" y="2341975"/>
            <a:ext cx="4779300" cy="378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rgbClr val="092B85"/>
                </a:solidFill>
              </a:rPr>
              <a:t>Visualizações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449" name="Google Shape;449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9925" y="1145950"/>
            <a:ext cx="6066050" cy="37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6">
            <a:hlinkClick r:id="rId4" action="ppaction://hlinksldjump"/>
          </p:cNvPr>
          <p:cNvSpPr/>
          <p:nvPr/>
        </p:nvSpPr>
        <p:spPr>
          <a:xfrm>
            <a:off x="6849175" y="1251725"/>
            <a:ext cx="7668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46">
            <a:hlinkClick r:id="rId5" action="ppaction://hlinksldjump"/>
          </p:cNvPr>
          <p:cNvSpPr/>
          <p:nvPr/>
        </p:nvSpPr>
        <p:spPr>
          <a:xfrm>
            <a:off x="2104475" y="1949225"/>
            <a:ext cx="1768500" cy="9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7"/>
          <p:cNvSpPr txBox="1"/>
          <p:nvPr/>
        </p:nvSpPr>
        <p:spPr>
          <a:xfrm>
            <a:off x="2455675" y="173150"/>
            <a:ext cx="48102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600">
                <a:solidFill>
                  <a:srgbClr val="092B85"/>
                </a:solidFill>
              </a:rPr>
              <a:t>Correlação</a:t>
            </a:r>
            <a:endParaRPr sz="2600">
              <a:solidFill>
                <a:srgbClr val="092B8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666666"/>
                </a:solidFill>
              </a:rPr>
              <a:t>Medida da relação entre duas variáveis</a:t>
            </a:r>
            <a:endParaRPr sz="20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092B85"/>
              </a:solidFill>
            </a:endParaRPr>
          </a:p>
        </p:txBody>
      </p:sp>
      <p:pic>
        <p:nvPicPr>
          <p:cNvPr id="457" name="Google Shape;457;p47"/>
          <p:cNvPicPr preferRelativeResize="0"/>
          <p:nvPr/>
        </p:nvPicPr>
        <p:blipFill rotWithShape="1">
          <a:blip r:embed="rId3">
            <a:alphaModFix/>
          </a:blip>
          <a:srcRect l="826" r="835"/>
          <a:stretch/>
        </p:blipFill>
        <p:spPr>
          <a:xfrm>
            <a:off x="2455725" y="926495"/>
            <a:ext cx="4684350" cy="387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605" y="142309"/>
            <a:ext cx="7714774" cy="4748676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8"/>
          <p:cNvSpPr txBox="1"/>
          <p:nvPr/>
        </p:nvSpPr>
        <p:spPr>
          <a:xfrm rot="-5400000">
            <a:off x="-2200499" y="2341975"/>
            <a:ext cx="4779300" cy="378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rgbClr val="092B85"/>
                </a:solidFill>
              </a:rPr>
              <a:t>Visualizações</a:t>
            </a:r>
            <a:endParaRPr sz="24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9"/>
          <p:cNvSpPr txBox="1"/>
          <p:nvPr/>
        </p:nvSpPr>
        <p:spPr>
          <a:xfrm>
            <a:off x="638400" y="186375"/>
            <a:ext cx="78672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600">
                <a:solidFill>
                  <a:srgbClr val="092B85"/>
                </a:solidFill>
              </a:rPr>
              <a:t>Regressão Linear</a:t>
            </a:r>
            <a:endParaRPr sz="2600">
              <a:solidFill>
                <a:srgbClr val="092B8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666666"/>
                </a:solidFill>
              </a:rPr>
              <a:t>Estima um valor para a variável dependente </a:t>
            </a:r>
            <a:r>
              <a:rPr lang="pt-BR" sz="2000" i="1">
                <a:solidFill>
                  <a:srgbClr val="666666"/>
                </a:solidFill>
              </a:rPr>
              <a:t>y</a:t>
            </a:r>
            <a:r>
              <a:rPr lang="pt-BR" sz="2000">
                <a:solidFill>
                  <a:srgbClr val="666666"/>
                </a:solidFill>
              </a:rPr>
              <a:t> a partir dos valores</a:t>
            </a:r>
            <a:endParaRPr sz="20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666666"/>
                </a:solidFill>
              </a:rPr>
              <a:t> da variável independente </a:t>
            </a:r>
            <a:r>
              <a:rPr lang="pt-BR" sz="2000" i="1">
                <a:solidFill>
                  <a:srgbClr val="666666"/>
                </a:solidFill>
              </a:rPr>
              <a:t>x</a:t>
            </a:r>
            <a:endParaRPr sz="2000" i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i="1">
              <a:solidFill>
                <a:srgbClr val="666666"/>
              </a:solidFill>
            </a:endParaRPr>
          </a:p>
        </p:txBody>
      </p:sp>
      <p:pic>
        <p:nvPicPr>
          <p:cNvPr id="469" name="Google Shape;469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1175" y="1291275"/>
            <a:ext cx="5081926" cy="358187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49"/>
          <p:cNvSpPr txBox="1"/>
          <p:nvPr/>
        </p:nvSpPr>
        <p:spPr>
          <a:xfrm>
            <a:off x="3858138" y="1106162"/>
            <a:ext cx="14280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38761D"/>
                </a:solidFill>
              </a:rPr>
              <a:t>Versicolor</a:t>
            </a:r>
            <a:endParaRPr sz="2000">
              <a:solidFill>
                <a:srgbClr val="38761D"/>
              </a:solidFill>
            </a:endParaRPr>
          </a:p>
        </p:txBody>
      </p:sp>
      <p:sp>
        <p:nvSpPr>
          <p:cNvPr id="471" name="Google Shape;471;p49">
            <a:hlinkClick r:id="rId4" action="ppaction://hlinksldjump"/>
          </p:cNvPr>
          <p:cNvSpPr/>
          <p:nvPr/>
        </p:nvSpPr>
        <p:spPr>
          <a:xfrm>
            <a:off x="3372775" y="3255675"/>
            <a:ext cx="10962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463" y="360161"/>
            <a:ext cx="6703075" cy="419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4"/>
          <p:cNvSpPr txBox="1"/>
          <p:nvPr/>
        </p:nvSpPr>
        <p:spPr>
          <a:xfrm>
            <a:off x="2305050" y="4313025"/>
            <a:ext cx="4533900" cy="6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21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FF"/>
                </a:solidFill>
              </a:rPr>
              <a:t>Fonte: ABG Consultoria Estatística </a:t>
            </a:r>
            <a:endParaRPr sz="1800"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2100"/>
              </a:spcBef>
              <a:spcAft>
                <a:spcPts val="0"/>
              </a:spcAft>
              <a:buNone/>
            </a:pPr>
            <a:endParaRPr sz="195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0"/>
          <p:cNvSpPr txBox="1"/>
          <p:nvPr/>
        </p:nvSpPr>
        <p:spPr>
          <a:xfrm>
            <a:off x="499500" y="141475"/>
            <a:ext cx="8145000" cy="10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rgbClr val="092B85"/>
                </a:solidFill>
              </a:rPr>
              <a:t>Box Plot ( Visualização por meio de quartis )</a:t>
            </a:r>
            <a:endParaRPr sz="2400">
              <a:solidFill>
                <a:srgbClr val="092B8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666666"/>
                </a:solidFill>
              </a:rPr>
              <a:t>Identifica onde estão localizados 50% dos valores mais prováveis, </a:t>
            </a:r>
            <a:endParaRPr sz="18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666666"/>
                </a:solidFill>
              </a:rPr>
              <a:t>a mediana, os valores extremos e outliers!</a:t>
            </a:r>
            <a:endParaRPr sz="2000">
              <a:solidFill>
                <a:srgbClr val="092B85"/>
              </a:solidFill>
            </a:endParaRPr>
          </a:p>
        </p:txBody>
      </p:sp>
      <p:sp>
        <p:nvSpPr>
          <p:cNvPr id="477" name="Google Shape;477;p50"/>
          <p:cNvSpPr txBox="1"/>
          <p:nvPr/>
        </p:nvSpPr>
        <p:spPr>
          <a:xfrm rot="-5400000">
            <a:off x="-2200499" y="2341975"/>
            <a:ext cx="4779300" cy="378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rgbClr val="092B85"/>
                </a:solidFill>
              </a:rPr>
              <a:t>Visualizações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478" name="Google Shape;478;p50"/>
          <p:cNvPicPr preferRelativeResize="0"/>
          <p:nvPr/>
        </p:nvPicPr>
        <p:blipFill rotWithShape="1">
          <a:blip r:embed="rId3">
            <a:alphaModFix/>
          </a:blip>
          <a:srcRect t="2024" r="1166" b="2033"/>
          <a:stretch/>
        </p:blipFill>
        <p:spPr>
          <a:xfrm>
            <a:off x="1482525" y="1090850"/>
            <a:ext cx="6107125" cy="377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7850" y="540814"/>
            <a:ext cx="7948300" cy="42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1"/>
          <p:cNvSpPr txBox="1"/>
          <p:nvPr/>
        </p:nvSpPr>
        <p:spPr>
          <a:xfrm rot="-5400000">
            <a:off x="-2200499" y="2341975"/>
            <a:ext cx="4779300" cy="378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rgbClr val="092B85"/>
                </a:solidFill>
              </a:rPr>
              <a:t>Visualizações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485" name="Google Shape;485;p51">
            <a:hlinkClick r:id="rId4" action="ppaction://hlinksldjump"/>
          </p:cNvPr>
          <p:cNvSpPr/>
          <p:nvPr/>
        </p:nvSpPr>
        <p:spPr>
          <a:xfrm>
            <a:off x="6637625" y="590600"/>
            <a:ext cx="8859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51">
            <a:hlinkClick r:id="rId4" action="ppaction://hlinksldjump"/>
          </p:cNvPr>
          <p:cNvSpPr/>
          <p:nvPr/>
        </p:nvSpPr>
        <p:spPr>
          <a:xfrm>
            <a:off x="6637475" y="862350"/>
            <a:ext cx="8862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2"/>
          <p:cNvSpPr txBox="1"/>
          <p:nvPr/>
        </p:nvSpPr>
        <p:spPr>
          <a:xfrm>
            <a:off x="499500" y="318283"/>
            <a:ext cx="3952800" cy="46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600">
                <a:solidFill>
                  <a:srgbClr val="092B85"/>
                </a:solidFill>
              </a:rPr>
              <a:t>Álgebra Linear</a:t>
            </a:r>
            <a:endParaRPr sz="2600">
              <a:solidFill>
                <a:srgbClr val="092B8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092B85"/>
                </a:solidFill>
              </a:rPr>
              <a:t>Pra que mesmo?</a:t>
            </a:r>
            <a:endParaRPr sz="2000">
              <a:solidFill>
                <a:srgbClr val="092B8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092B8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666666"/>
                </a:solidFill>
              </a:rPr>
              <a:t>• Para entender melhor datasets e representação de imagens</a:t>
            </a:r>
            <a:endParaRPr sz="20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666666"/>
                </a:solidFill>
              </a:rPr>
              <a:t>• Na preparação de dados, exemplo: redução de dimensionalidade</a:t>
            </a:r>
            <a:endParaRPr sz="20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666666"/>
              </a:solidFill>
              <a:uFill>
                <a:noFill/>
              </a:u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666666"/>
                </a:solidFill>
              </a:rPr>
              <a:t>• Métodos e notações de Álgebra Linear são frequentes em Data Science, Machine Learning e Deep Learning</a:t>
            </a:r>
            <a:endParaRPr sz="2000">
              <a:solidFill>
                <a:srgbClr val="666666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666666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666666"/>
              </a:solidFill>
            </a:endParaRPr>
          </a:p>
        </p:txBody>
      </p:sp>
      <p:pic>
        <p:nvPicPr>
          <p:cNvPr id="492" name="Google Shape;49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8620" y="152403"/>
            <a:ext cx="3952799" cy="4671983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2"/>
          <p:cNvSpPr txBox="1"/>
          <p:nvPr/>
        </p:nvSpPr>
        <p:spPr>
          <a:xfrm>
            <a:off x="5030975" y="4495197"/>
            <a:ext cx="38238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92B85"/>
                </a:solidFill>
              </a:rPr>
              <a:t>Fonte: https://xkcd.com/1838/</a:t>
            </a:r>
            <a:endParaRPr>
              <a:solidFill>
                <a:srgbClr val="092B85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3"/>
          <p:cNvSpPr txBox="1"/>
          <p:nvPr/>
        </p:nvSpPr>
        <p:spPr>
          <a:xfrm>
            <a:off x="176800" y="318275"/>
            <a:ext cx="4516800" cy="14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rgbClr val="092B85"/>
                </a:solidFill>
              </a:rPr>
              <a:t>O que é um vetor?</a:t>
            </a:r>
            <a:endParaRPr sz="2400">
              <a:solidFill>
                <a:srgbClr val="092B8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666666"/>
                </a:solidFill>
              </a:rPr>
              <a:t>É uma tupla de um ou mais valores chamados escalares:</a:t>
            </a:r>
            <a:endParaRPr sz="20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pic>
        <p:nvPicPr>
          <p:cNvPr id="499" name="Google Shape;49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575" y="1907908"/>
            <a:ext cx="1961787" cy="4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5625" y="2487125"/>
            <a:ext cx="1459150" cy="130555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3"/>
          <p:cNvSpPr txBox="1"/>
          <p:nvPr/>
        </p:nvSpPr>
        <p:spPr>
          <a:xfrm>
            <a:off x="466125" y="3900475"/>
            <a:ext cx="40827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666666"/>
                </a:solidFill>
              </a:rPr>
              <a:t>Representações de um vetor com 3 componentes</a:t>
            </a:r>
            <a:endParaRPr/>
          </a:p>
        </p:txBody>
      </p:sp>
      <p:sp>
        <p:nvSpPr>
          <p:cNvPr id="502" name="Google Shape;502;p53"/>
          <p:cNvSpPr txBox="1"/>
          <p:nvPr/>
        </p:nvSpPr>
        <p:spPr>
          <a:xfrm>
            <a:off x="4684475" y="213500"/>
            <a:ext cx="4516800" cy="14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rgbClr val="092B85"/>
                </a:solidFill>
              </a:rPr>
              <a:t>Norma de um vetor</a:t>
            </a:r>
            <a:endParaRPr sz="20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092B85"/>
                </a:solidFill>
              </a:rPr>
              <a:t>Norma L</a:t>
            </a:r>
            <a:r>
              <a:rPr lang="pt-BR" sz="2000" baseline="30000">
                <a:solidFill>
                  <a:srgbClr val="092B85"/>
                </a:solidFill>
              </a:rPr>
              <a:t>1 </a:t>
            </a:r>
            <a:r>
              <a:rPr lang="pt-BR" sz="2000">
                <a:solidFill>
                  <a:srgbClr val="092B85"/>
                </a:solidFill>
              </a:rPr>
              <a:t>(Manhattan)</a:t>
            </a:r>
            <a:endParaRPr sz="2000">
              <a:solidFill>
                <a:srgbClr val="092B85"/>
              </a:solidFill>
            </a:endParaRPr>
          </a:p>
          <a:p>
            <a:pPr marL="0" lvl="0" indent="0" algn="ctr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666666"/>
                </a:solidFill>
                <a:highlight>
                  <a:srgbClr val="FFFFFF"/>
                </a:highlight>
              </a:rPr>
              <a:t>É a soma dos valores absolutos das componentes do vetor</a:t>
            </a:r>
            <a:endParaRPr sz="18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pic>
        <p:nvPicPr>
          <p:cNvPr id="503" name="Google Shape;503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1775" y="1658000"/>
            <a:ext cx="2802126" cy="38792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53"/>
          <p:cNvSpPr txBox="1"/>
          <p:nvPr/>
        </p:nvSpPr>
        <p:spPr>
          <a:xfrm>
            <a:off x="5442875" y="2367881"/>
            <a:ext cx="3000000" cy="14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92B85"/>
                </a:solidFill>
              </a:rPr>
              <a:t>Norma L</a:t>
            </a:r>
            <a:r>
              <a:rPr lang="pt-BR" sz="2000" baseline="30000">
                <a:solidFill>
                  <a:srgbClr val="092B85"/>
                </a:solidFill>
              </a:rPr>
              <a:t>2 </a:t>
            </a:r>
            <a:r>
              <a:rPr lang="pt-BR" sz="2000">
                <a:solidFill>
                  <a:srgbClr val="092B85"/>
                </a:solidFill>
              </a:rPr>
              <a:t>(Euclidiana)</a:t>
            </a:r>
            <a:endParaRPr sz="2000">
              <a:solidFill>
                <a:srgbClr val="092B85"/>
              </a:solidFill>
            </a:endParaRPr>
          </a:p>
          <a:p>
            <a:pPr marL="0" lvl="0" indent="0" algn="ctr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666666"/>
                </a:solidFill>
              </a:rPr>
              <a:t>É a raiz quadrada da soma dos quadrados das componentes do vetor</a:t>
            </a:r>
            <a:endParaRPr sz="18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150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highlight>
                <a:srgbClr val="FFFFFF"/>
              </a:highlight>
            </a:endParaRPr>
          </a:p>
        </p:txBody>
      </p:sp>
      <p:pic>
        <p:nvPicPr>
          <p:cNvPr id="505" name="Google Shape;505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3688" y="3900475"/>
            <a:ext cx="2658297" cy="43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4"/>
          <p:cNvSpPr txBox="1"/>
          <p:nvPr/>
        </p:nvSpPr>
        <p:spPr>
          <a:xfrm>
            <a:off x="0" y="335125"/>
            <a:ext cx="8844600" cy="10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rgbClr val="092B85"/>
                </a:solidFill>
              </a:rPr>
              <a:t>Matrizes</a:t>
            </a:r>
            <a:endParaRPr sz="2400">
              <a:solidFill>
                <a:srgbClr val="092B8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666666"/>
                </a:solidFill>
              </a:rPr>
              <a:t>São "tabelas" bidimensional de escalares com uma ou mais colunas</a:t>
            </a:r>
            <a:endParaRPr sz="18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666666"/>
                </a:solidFill>
              </a:rPr>
              <a:t> e uma ou mais linhas</a:t>
            </a:r>
            <a:endParaRPr sz="1800">
              <a:solidFill>
                <a:srgbClr val="666666"/>
              </a:solidFill>
            </a:endParaRPr>
          </a:p>
        </p:txBody>
      </p:sp>
      <p:pic>
        <p:nvPicPr>
          <p:cNvPr id="511" name="Google Shape;511;p54"/>
          <p:cNvPicPr preferRelativeResize="0"/>
          <p:nvPr/>
        </p:nvPicPr>
        <p:blipFill rotWithShape="1">
          <a:blip r:embed="rId3">
            <a:alphaModFix/>
          </a:blip>
          <a:srcRect t="-16962" r="-3156" b="-19500"/>
          <a:stretch/>
        </p:blipFill>
        <p:spPr>
          <a:xfrm>
            <a:off x="2254913" y="1554622"/>
            <a:ext cx="4334775" cy="75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83600" y="2392823"/>
            <a:ext cx="2077400" cy="128025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54"/>
          <p:cNvSpPr txBox="1"/>
          <p:nvPr/>
        </p:nvSpPr>
        <p:spPr>
          <a:xfrm>
            <a:off x="2254925" y="3753444"/>
            <a:ext cx="48603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66666"/>
                </a:solidFill>
              </a:rPr>
              <a:t>Representações de uma matriz com 3 linhas e 2 colunas</a:t>
            </a:r>
            <a:endParaRPr/>
          </a:p>
        </p:txBody>
      </p:sp>
      <p:pic>
        <p:nvPicPr>
          <p:cNvPr id="514" name="Google Shape;514;p5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5450" y="397862"/>
            <a:ext cx="7795250" cy="40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55"/>
          <p:cNvPicPr preferRelativeResize="0"/>
          <p:nvPr/>
        </p:nvPicPr>
        <p:blipFill rotWithShape="1">
          <a:blip r:embed="rId3">
            <a:alphaModFix/>
          </a:blip>
          <a:srcRect t="149" b="139"/>
          <a:stretch/>
        </p:blipFill>
        <p:spPr>
          <a:xfrm>
            <a:off x="1209346" y="1182026"/>
            <a:ext cx="6500825" cy="35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55"/>
          <p:cNvSpPr txBox="1"/>
          <p:nvPr/>
        </p:nvSpPr>
        <p:spPr>
          <a:xfrm>
            <a:off x="0" y="335125"/>
            <a:ext cx="8844600" cy="7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600">
                <a:solidFill>
                  <a:srgbClr val="092B85"/>
                </a:solidFill>
              </a:rPr>
              <a:t>Matriz de Confusão</a:t>
            </a:r>
            <a:endParaRPr sz="2600">
              <a:solidFill>
                <a:srgbClr val="092B8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666666"/>
                </a:solidFill>
              </a:rPr>
              <a:t>Permite visualizar o desempenho de um algoritmo de aprendizado</a:t>
            </a:r>
            <a:endParaRPr sz="2000">
              <a:solidFill>
                <a:srgbClr val="666666"/>
              </a:solidFill>
            </a:endParaRPr>
          </a:p>
        </p:txBody>
      </p:sp>
      <p:sp>
        <p:nvSpPr>
          <p:cNvPr id="521" name="Google Shape;521;p55">
            <a:hlinkClick r:id="rId4" action="ppaction://hlinksldjump"/>
          </p:cNvPr>
          <p:cNvSpPr/>
          <p:nvPr/>
        </p:nvSpPr>
        <p:spPr>
          <a:xfrm>
            <a:off x="3879175" y="2299275"/>
            <a:ext cx="8862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346" y="1166718"/>
            <a:ext cx="6500826" cy="35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56"/>
          <p:cNvSpPr txBox="1"/>
          <p:nvPr/>
        </p:nvSpPr>
        <p:spPr>
          <a:xfrm>
            <a:off x="0" y="335125"/>
            <a:ext cx="8844600" cy="7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600">
                <a:solidFill>
                  <a:srgbClr val="092B85"/>
                </a:solidFill>
              </a:rPr>
              <a:t>Matriz de Confusão</a:t>
            </a:r>
            <a:endParaRPr sz="2600">
              <a:solidFill>
                <a:srgbClr val="092B8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666666"/>
                </a:solidFill>
              </a:rPr>
              <a:t>Permite visualizar o desempenho de um algoritmo de aprendizado</a:t>
            </a:r>
            <a:endParaRPr sz="2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7"/>
          <p:cNvSpPr txBox="1"/>
          <p:nvPr/>
        </p:nvSpPr>
        <p:spPr>
          <a:xfrm>
            <a:off x="2900400" y="270825"/>
            <a:ext cx="33432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600">
                <a:solidFill>
                  <a:srgbClr val="092B85"/>
                </a:solidFill>
              </a:rPr>
              <a:t>Cálculo</a:t>
            </a:r>
            <a:endParaRPr sz="2000">
              <a:solidFill>
                <a:srgbClr val="666666"/>
              </a:solidFill>
            </a:endParaRPr>
          </a:p>
        </p:txBody>
      </p:sp>
      <p:grpSp>
        <p:nvGrpSpPr>
          <p:cNvPr id="533" name="Google Shape;533;p57"/>
          <p:cNvGrpSpPr/>
          <p:nvPr/>
        </p:nvGrpSpPr>
        <p:grpSpPr>
          <a:xfrm>
            <a:off x="75" y="867163"/>
            <a:ext cx="9144000" cy="3901088"/>
            <a:chOff x="75" y="867163"/>
            <a:chExt cx="9144000" cy="3901088"/>
          </a:xfrm>
        </p:grpSpPr>
        <p:pic>
          <p:nvPicPr>
            <p:cNvPr id="534" name="Google Shape;534;p5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62763" y="867163"/>
              <a:ext cx="6818476" cy="34091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5" name="Google Shape;535;p57"/>
            <p:cNvSpPr txBox="1"/>
            <p:nvPr/>
          </p:nvSpPr>
          <p:spPr>
            <a:xfrm>
              <a:off x="75" y="4482350"/>
              <a:ext cx="9144000" cy="28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092B85"/>
                  </a:solidFill>
                </a:rPr>
                <a:t>Fonte: https://towardsdatascience.com/multi-layer-neural-networks-with-sigmoid-function-deep-learning-for-rookies-2-bf464f09eb7f</a:t>
              </a:r>
              <a:endParaRPr sz="1200">
                <a:solidFill>
                  <a:srgbClr val="092B85"/>
                </a:solidFill>
              </a:endParaRPr>
            </a:p>
          </p:txBody>
        </p:sp>
      </p:grpSp>
      <p:sp>
        <p:nvSpPr>
          <p:cNvPr id="536" name="Google Shape;536;p57">
            <a:hlinkClick r:id="rId4" action="ppaction://hlinksldjump"/>
          </p:cNvPr>
          <p:cNvSpPr/>
          <p:nvPr/>
        </p:nvSpPr>
        <p:spPr>
          <a:xfrm>
            <a:off x="3034800" y="2146675"/>
            <a:ext cx="15102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8"/>
          <p:cNvSpPr txBox="1"/>
          <p:nvPr/>
        </p:nvSpPr>
        <p:spPr>
          <a:xfrm>
            <a:off x="2486100" y="300600"/>
            <a:ext cx="41718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rgbClr val="092B85"/>
                </a:solidFill>
              </a:rPr>
              <a:t>Função Degrau Unitário</a:t>
            </a:r>
            <a:endParaRPr sz="2400">
              <a:solidFill>
                <a:srgbClr val="092B85"/>
              </a:solidFill>
            </a:endParaRPr>
          </a:p>
        </p:txBody>
      </p:sp>
      <p:pic>
        <p:nvPicPr>
          <p:cNvPr id="542" name="Google Shape;542;p58"/>
          <p:cNvPicPr preferRelativeResize="0"/>
          <p:nvPr/>
        </p:nvPicPr>
        <p:blipFill rotWithShape="1">
          <a:blip r:embed="rId3">
            <a:alphaModFix/>
          </a:blip>
          <a:srcRect b="10"/>
          <a:stretch/>
        </p:blipFill>
        <p:spPr>
          <a:xfrm>
            <a:off x="1775375" y="812100"/>
            <a:ext cx="5593250" cy="35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9"/>
          <p:cNvSpPr txBox="1"/>
          <p:nvPr/>
        </p:nvSpPr>
        <p:spPr>
          <a:xfrm>
            <a:off x="2502775" y="300592"/>
            <a:ext cx="41718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rgbClr val="092B85"/>
                </a:solidFill>
              </a:rPr>
              <a:t>Função Linear</a:t>
            </a:r>
            <a:endParaRPr sz="2400">
              <a:solidFill>
                <a:srgbClr val="092B85"/>
              </a:solidFill>
            </a:endParaRPr>
          </a:p>
        </p:txBody>
      </p:sp>
      <p:pic>
        <p:nvPicPr>
          <p:cNvPr id="548" name="Google Shape;548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59575" y="812100"/>
            <a:ext cx="3658201" cy="35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9223" y="489575"/>
            <a:ext cx="5718450" cy="3714272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5"/>
          <p:cNvSpPr txBox="1"/>
          <p:nvPr/>
        </p:nvSpPr>
        <p:spPr>
          <a:xfrm>
            <a:off x="2238195" y="4233691"/>
            <a:ext cx="4720500" cy="6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21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FF"/>
                </a:solidFill>
              </a:rPr>
              <a:t>Fonte: </a:t>
            </a:r>
            <a:r>
              <a:rPr lang="pt-BR" sz="1800" u="sng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https://paulovasconcellos.com.br</a:t>
            </a:r>
            <a:endParaRPr sz="1800" u="sng">
              <a:solidFill>
                <a:srgbClr val="0000FF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ctr" rtl="0">
              <a:spcBef>
                <a:spcPts val="21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FF"/>
                </a:solidFill>
              </a:rPr>
              <a:t> </a:t>
            </a:r>
            <a:endParaRPr sz="1800"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2100"/>
              </a:spcBef>
              <a:spcAft>
                <a:spcPts val="0"/>
              </a:spcAft>
              <a:buNone/>
            </a:pPr>
            <a:endParaRPr sz="18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0"/>
          <p:cNvSpPr txBox="1"/>
          <p:nvPr/>
        </p:nvSpPr>
        <p:spPr>
          <a:xfrm>
            <a:off x="2486100" y="300595"/>
            <a:ext cx="41718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rgbClr val="092B85"/>
                </a:solidFill>
              </a:rPr>
              <a:t>Função ReLu</a:t>
            </a:r>
            <a:endParaRPr sz="2400">
              <a:solidFill>
                <a:srgbClr val="092B85"/>
              </a:solidFill>
            </a:endParaRPr>
          </a:p>
        </p:txBody>
      </p:sp>
      <p:pic>
        <p:nvPicPr>
          <p:cNvPr id="554" name="Google Shape;554;p60"/>
          <p:cNvPicPr preferRelativeResize="0"/>
          <p:nvPr/>
        </p:nvPicPr>
        <p:blipFill rotWithShape="1">
          <a:blip r:embed="rId3">
            <a:alphaModFix/>
          </a:blip>
          <a:srcRect l="436" r="436"/>
          <a:stretch/>
        </p:blipFill>
        <p:spPr>
          <a:xfrm>
            <a:off x="1775375" y="812100"/>
            <a:ext cx="5593249" cy="35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1"/>
          <p:cNvSpPr txBox="1"/>
          <p:nvPr/>
        </p:nvSpPr>
        <p:spPr>
          <a:xfrm>
            <a:off x="2486100" y="300600"/>
            <a:ext cx="41718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rgbClr val="092B85"/>
                </a:solidFill>
              </a:rPr>
              <a:t>Função Sigmóide</a:t>
            </a:r>
            <a:endParaRPr sz="2400">
              <a:solidFill>
                <a:srgbClr val="092B85"/>
              </a:solidFill>
            </a:endParaRPr>
          </a:p>
        </p:txBody>
      </p:sp>
      <p:pic>
        <p:nvPicPr>
          <p:cNvPr id="560" name="Google Shape;560;p61"/>
          <p:cNvPicPr preferRelativeResize="0"/>
          <p:nvPr/>
        </p:nvPicPr>
        <p:blipFill rotWithShape="1">
          <a:blip r:embed="rId3">
            <a:alphaModFix/>
          </a:blip>
          <a:srcRect b="10"/>
          <a:stretch/>
        </p:blipFill>
        <p:spPr>
          <a:xfrm>
            <a:off x="1775375" y="812100"/>
            <a:ext cx="5593250" cy="35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"/>
          <p:cNvSpPr txBox="1"/>
          <p:nvPr/>
        </p:nvSpPr>
        <p:spPr>
          <a:xfrm>
            <a:off x="962550" y="176875"/>
            <a:ext cx="72189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00FF"/>
                </a:solidFill>
              </a:rPr>
              <a:t>A visualização do dataset nos mostra uma </a:t>
            </a:r>
            <a:r>
              <a:rPr lang="pt-BR" sz="2400" i="1">
                <a:solidFill>
                  <a:srgbClr val="0000FF"/>
                </a:solidFill>
              </a:rPr>
              <a:t>matriz</a:t>
            </a:r>
            <a:r>
              <a:rPr lang="pt-BR" sz="2400">
                <a:solidFill>
                  <a:srgbClr val="0000FF"/>
                </a:solidFill>
              </a:rPr>
              <a:t>!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221" name="Google Shape;221;p16"/>
          <p:cNvPicPr preferRelativeResize="0"/>
          <p:nvPr/>
        </p:nvPicPr>
        <p:blipFill rotWithShape="1">
          <a:blip r:embed="rId3">
            <a:alphaModFix/>
          </a:blip>
          <a:srcRect t="4864" b="7799"/>
          <a:stretch/>
        </p:blipFill>
        <p:spPr>
          <a:xfrm>
            <a:off x="4189250" y="1318259"/>
            <a:ext cx="4418501" cy="3540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2" name="Google Shape;222;p16"/>
          <p:cNvGrpSpPr/>
          <p:nvPr/>
        </p:nvGrpSpPr>
        <p:grpSpPr>
          <a:xfrm>
            <a:off x="26453" y="1897425"/>
            <a:ext cx="4169400" cy="2668800"/>
            <a:chOff x="26453" y="1897425"/>
            <a:chExt cx="4169400" cy="2668800"/>
          </a:xfrm>
        </p:grpSpPr>
        <p:sp>
          <p:nvSpPr>
            <p:cNvPr id="223" name="Google Shape;223;p16"/>
            <p:cNvSpPr txBox="1"/>
            <p:nvPr/>
          </p:nvSpPr>
          <p:spPr>
            <a:xfrm>
              <a:off x="26453" y="2870325"/>
              <a:ext cx="2981400" cy="42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rgbClr val="092B85"/>
                  </a:solidFill>
                </a:rPr>
                <a:t>Linhas; Registros; Instâncias...</a:t>
              </a:r>
              <a:endParaRPr sz="1600">
                <a:solidFill>
                  <a:srgbClr val="092B85"/>
                </a:solidFill>
              </a:endParaRPr>
            </a:p>
          </p:txBody>
        </p:sp>
        <p:cxnSp>
          <p:nvCxnSpPr>
            <p:cNvPr id="224" name="Google Shape;224;p16"/>
            <p:cNvCxnSpPr>
              <a:stCxn id="223" idx="3"/>
            </p:cNvCxnSpPr>
            <p:nvPr/>
          </p:nvCxnSpPr>
          <p:spPr>
            <a:xfrm rot="10800000" flipH="1">
              <a:off x="3007853" y="1897425"/>
              <a:ext cx="1168200" cy="1184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5" name="Google Shape;225;p16"/>
            <p:cNvCxnSpPr>
              <a:stCxn id="223" idx="3"/>
            </p:cNvCxnSpPr>
            <p:nvPr/>
          </p:nvCxnSpPr>
          <p:spPr>
            <a:xfrm>
              <a:off x="3007853" y="3081825"/>
              <a:ext cx="1168200" cy="76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6" name="Google Shape;226;p16"/>
            <p:cNvCxnSpPr>
              <a:stCxn id="223" idx="3"/>
            </p:cNvCxnSpPr>
            <p:nvPr/>
          </p:nvCxnSpPr>
          <p:spPr>
            <a:xfrm rot="10800000" flipH="1">
              <a:off x="3007853" y="2263125"/>
              <a:ext cx="1168200" cy="81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7" name="Google Shape;227;p16"/>
            <p:cNvCxnSpPr>
              <a:stCxn id="223" idx="3"/>
            </p:cNvCxnSpPr>
            <p:nvPr/>
          </p:nvCxnSpPr>
          <p:spPr>
            <a:xfrm rot="10800000" flipH="1">
              <a:off x="3007853" y="2673225"/>
              <a:ext cx="1168200" cy="408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8" name="Google Shape;228;p16"/>
            <p:cNvCxnSpPr>
              <a:stCxn id="223" idx="3"/>
            </p:cNvCxnSpPr>
            <p:nvPr/>
          </p:nvCxnSpPr>
          <p:spPr>
            <a:xfrm>
              <a:off x="3007853" y="3081825"/>
              <a:ext cx="1188000" cy="1484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9" name="Google Shape;229;p16"/>
            <p:cNvCxnSpPr>
              <a:stCxn id="223" idx="3"/>
            </p:cNvCxnSpPr>
            <p:nvPr/>
          </p:nvCxnSpPr>
          <p:spPr>
            <a:xfrm rot="10800000" flipH="1">
              <a:off x="3007853" y="3030225"/>
              <a:ext cx="1174800" cy="5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30" name="Google Shape;230;p16"/>
            <p:cNvCxnSpPr>
              <a:stCxn id="223" idx="3"/>
            </p:cNvCxnSpPr>
            <p:nvPr/>
          </p:nvCxnSpPr>
          <p:spPr>
            <a:xfrm>
              <a:off x="3007853" y="3081825"/>
              <a:ext cx="1168200" cy="35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31" name="Google Shape;231;p16"/>
          <p:cNvGrpSpPr/>
          <p:nvPr/>
        </p:nvGrpSpPr>
        <p:grpSpPr>
          <a:xfrm>
            <a:off x="4868270" y="666171"/>
            <a:ext cx="3957000" cy="733404"/>
            <a:chOff x="4868270" y="666171"/>
            <a:chExt cx="3957000" cy="733404"/>
          </a:xfrm>
        </p:grpSpPr>
        <p:sp>
          <p:nvSpPr>
            <p:cNvPr id="232" name="Google Shape;232;p16"/>
            <p:cNvSpPr txBox="1"/>
            <p:nvPr/>
          </p:nvSpPr>
          <p:spPr>
            <a:xfrm>
              <a:off x="4868270" y="666171"/>
              <a:ext cx="3957000" cy="42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rgbClr val="092B85"/>
                  </a:solidFill>
                </a:rPr>
                <a:t>Colunas; Campos; Atributos; Features...</a:t>
              </a:r>
              <a:endParaRPr sz="1600">
                <a:solidFill>
                  <a:srgbClr val="092B85"/>
                </a:solidFill>
              </a:endParaRPr>
            </a:p>
          </p:txBody>
        </p:sp>
        <p:cxnSp>
          <p:nvCxnSpPr>
            <p:cNvPr id="233" name="Google Shape;233;p16"/>
            <p:cNvCxnSpPr/>
            <p:nvPr/>
          </p:nvCxnSpPr>
          <p:spPr>
            <a:xfrm flipH="1">
              <a:off x="5277025" y="986175"/>
              <a:ext cx="1422300" cy="41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34" name="Google Shape;234;p16"/>
            <p:cNvCxnSpPr/>
            <p:nvPr/>
          </p:nvCxnSpPr>
          <p:spPr>
            <a:xfrm flipH="1">
              <a:off x="6205525" y="986175"/>
              <a:ext cx="490500" cy="41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35" name="Google Shape;235;p16"/>
            <p:cNvCxnSpPr/>
            <p:nvPr/>
          </p:nvCxnSpPr>
          <p:spPr>
            <a:xfrm>
              <a:off x="6694713" y="990003"/>
              <a:ext cx="198600" cy="409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36" name="Google Shape;236;p16"/>
            <p:cNvCxnSpPr/>
            <p:nvPr/>
          </p:nvCxnSpPr>
          <p:spPr>
            <a:xfrm>
              <a:off x="6699325" y="986175"/>
              <a:ext cx="722700" cy="41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37" name="Google Shape;237;p16"/>
            <p:cNvCxnSpPr/>
            <p:nvPr/>
          </p:nvCxnSpPr>
          <p:spPr>
            <a:xfrm>
              <a:off x="6696025" y="986175"/>
              <a:ext cx="1598700" cy="41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613" y="609600"/>
            <a:ext cx="6200775" cy="39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7"/>
          <p:cNvSpPr txBox="1"/>
          <p:nvPr/>
        </p:nvSpPr>
        <p:spPr>
          <a:xfrm>
            <a:off x="2724900" y="190074"/>
            <a:ext cx="36942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00FF"/>
                </a:solidFill>
              </a:rPr>
              <a:t>Descrição do dataset</a:t>
            </a:r>
            <a:endParaRPr sz="2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1613" y="609600"/>
            <a:ext cx="6200775" cy="39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8"/>
          <p:cNvSpPr txBox="1"/>
          <p:nvPr/>
        </p:nvSpPr>
        <p:spPr>
          <a:xfrm>
            <a:off x="2724900" y="190074"/>
            <a:ext cx="36942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00FF"/>
                </a:solidFill>
              </a:rPr>
              <a:t>Descrição do dataset</a:t>
            </a:r>
            <a:endParaRPr sz="2000">
              <a:solidFill>
                <a:srgbClr val="0000FF"/>
              </a:solidFill>
            </a:endParaRPr>
          </a:p>
        </p:txBody>
      </p:sp>
      <p:sp>
        <p:nvSpPr>
          <p:cNvPr id="250" name="Google Shape;250;p18">
            <a:hlinkClick r:id="rId4" action="ppaction://hlinksldjump"/>
          </p:cNvPr>
          <p:cNvSpPr txBox="1"/>
          <p:nvPr/>
        </p:nvSpPr>
        <p:spPr>
          <a:xfrm>
            <a:off x="1560700" y="1515450"/>
            <a:ext cx="7056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8">
            <a:hlinkClick r:id="rId5" action="ppaction://hlinksldjump"/>
          </p:cNvPr>
          <p:cNvSpPr txBox="1"/>
          <p:nvPr/>
        </p:nvSpPr>
        <p:spPr>
          <a:xfrm>
            <a:off x="1560700" y="2721725"/>
            <a:ext cx="858000" cy="13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8">
            <a:hlinkClick r:id="rId6" action="ppaction://hlinksldjump"/>
          </p:cNvPr>
          <p:cNvSpPr txBox="1"/>
          <p:nvPr/>
        </p:nvSpPr>
        <p:spPr>
          <a:xfrm>
            <a:off x="1636900" y="2353650"/>
            <a:ext cx="7056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8">
            <a:hlinkClick r:id="rId6" action="ppaction://hlinksldjump"/>
          </p:cNvPr>
          <p:cNvSpPr txBox="1"/>
          <p:nvPr/>
        </p:nvSpPr>
        <p:spPr>
          <a:xfrm>
            <a:off x="1636900" y="4053100"/>
            <a:ext cx="7056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8">
            <a:hlinkClick r:id="rId7" action="ppaction://hlinksldjump"/>
          </p:cNvPr>
          <p:cNvSpPr txBox="1"/>
          <p:nvPr/>
        </p:nvSpPr>
        <p:spPr>
          <a:xfrm>
            <a:off x="1620543" y="1906538"/>
            <a:ext cx="7056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171" y="241820"/>
            <a:ext cx="7453651" cy="45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9"/>
          <p:cNvSpPr/>
          <p:nvPr/>
        </p:nvSpPr>
        <p:spPr>
          <a:xfrm>
            <a:off x="788194" y="3098000"/>
            <a:ext cx="6565200" cy="1667700"/>
          </a:xfrm>
          <a:prstGeom prst="rect">
            <a:avLst/>
          </a:prstGeom>
          <a:noFill/>
          <a:ln w="9525" cap="flat" cmpd="sng">
            <a:solidFill>
              <a:srgbClr val="092B8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1" name="Google Shape;26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1475" y="1070150"/>
            <a:ext cx="4119175" cy="272305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  <a:effectLst>
            <a:outerShdw blurRad="157163" dist="95250" dir="1020000" algn="bl" rotWithShape="0">
              <a:srgbClr val="092B85">
                <a:alpha val="25000"/>
              </a:srgbClr>
            </a:outerShdw>
          </a:effectLst>
        </p:spPr>
      </p:pic>
      <p:sp>
        <p:nvSpPr>
          <p:cNvPr id="262" name="Google Shape;262;p19">
            <a:hlinkClick r:id="rId5" action="ppaction://hlinksldjump"/>
          </p:cNvPr>
          <p:cNvSpPr/>
          <p:nvPr/>
        </p:nvSpPr>
        <p:spPr>
          <a:xfrm>
            <a:off x="846225" y="193925"/>
            <a:ext cx="3041100" cy="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3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594</Words>
  <Application>Microsoft Office PowerPoint</Application>
  <PresentationFormat>Apresentação na tela (16:9)</PresentationFormat>
  <Paragraphs>114</Paragraphs>
  <Slides>51</Slides>
  <Notes>51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51</vt:i4>
      </vt:variant>
    </vt:vector>
  </HeadingPairs>
  <TitlesOfParts>
    <vt:vector size="56" baseType="lpstr">
      <vt:lpstr>Arial</vt:lpstr>
      <vt:lpstr>Roboto Light</vt:lpstr>
      <vt:lpstr>Calibri Light</vt:lpstr>
      <vt:lpstr>Calibri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Paulo Salvatore</cp:lastModifiedBy>
  <cp:revision>1</cp:revision>
  <dcterms:modified xsi:type="dcterms:W3CDTF">2021-01-22T21:48:39Z</dcterms:modified>
</cp:coreProperties>
</file>